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72" r:id="rId7"/>
    <p:sldMasterId id="2147483676" r:id="rId8"/>
  </p:sldMasterIdLst>
  <p:notesMasterIdLst>
    <p:notesMasterId r:id="rId32"/>
  </p:notesMasterIdLst>
  <p:sldIdLst>
    <p:sldId id="256" r:id="rId9"/>
    <p:sldId id="344" r:id="rId10"/>
    <p:sldId id="547" r:id="rId11"/>
    <p:sldId id="343" r:id="rId12"/>
    <p:sldId id="257" r:id="rId13"/>
    <p:sldId id="618" r:id="rId14"/>
    <p:sldId id="619" r:id="rId15"/>
    <p:sldId id="346" r:id="rId16"/>
    <p:sldId id="597" r:id="rId17"/>
    <p:sldId id="620" r:id="rId18"/>
    <p:sldId id="629" r:id="rId19"/>
    <p:sldId id="621" r:id="rId20"/>
    <p:sldId id="624" r:id="rId21"/>
    <p:sldId id="622" r:id="rId22"/>
    <p:sldId id="630" r:id="rId23"/>
    <p:sldId id="632" r:id="rId24"/>
    <p:sldId id="625" r:id="rId25"/>
    <p:sldId id="631" r:id="rId26"/>
    <p:sldId id="626" r:id="rId27"/>
    <p:sldId id="628" r:id="rId28"/>
    <p:sldId id="627" r:id="rId29"/>
    <p:sldId id="634" r:id="rId30"/>
    <p:sldId id="63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89261" autoAdjust="0"/>
  </p:normalViewPr>
  <p:slideViewPr>
    <p:cSldViewPr>
      <p:cViewPr varScale="1">
        <p:scale>
          <a:sx n="102" d="100"/>
          <a:sy n="102" d="100"/>
        </p:scale>
        <p:origin x="274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1F93E-C11B-4352-B8BD-033E3621B789}" type="doc">
      <dgm:prSet loTypeId="urn:microsoft.com/office/officeart/2008/layout/LinedList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5BB316C6-C484-4596-92A4-C3EC6869CEA0}">
      <dgm:prSet phldrT="[文本]" custT="1"/>
      <dgm:spPr/>
      <dgm:t>
        <a:bodyPr/>
        <a:lstStyle/>
        <a:p>
          <a:r>
            <a:rPr lang="en-US" altLang="en-US" sz="36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Systematic bias</a:t>
          </a:r>
          <a:endParaRPr lang="zh-CN" altLang="en-US" sz="3600" b="1" i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6E6D0F-A5F9-43BA-9337-0293AC1A037D}" type="parTrans" cxnId="{11621DB8-4F2A-469A-89F4-4C9CE8873182}">
      <dgm:prSet/>
      <dgm:spPr/>
      <dgm:t>
        <a:bodyPr/>
        <a:lstStyle/>
        <a:p>
          <a:endParaRPr lang="zh-CN" altLang="en-US"/>
        </a:p>
      </dgm:t>
    </dgm:pt>
    <dgm:pt modelId="{1E3EECF7-C98F-4DC3-8940-C71B3DD40642}" type="sibTrans" cxnId="{11621DB8-4F2A-469A-89F4-4C9CE8873182}">
      <dgm:prSet/>
      <dgm:spPr/>
      <dgm:t>
        <a:bodyPr/>
        <a:lstStyle/>
        <a:p>
          <a:endParaRPr lang="zh-CN" altLang="en-US"/>
        </a:p>
      </dgm:t>
    </dgm:pt>
    <dgm:pt modelId="{F5A02C4A-6181-4B42-A8EB-C1A2D7944A21}">
      <dgm:prSet phldrT="[文本]"/>
      <dgm:spPr/>
      <dgm:t>
        <a:bodyPr/>
        <a:lstStyle/>
        <a:p>
          <a:r>
            <a:rPr lang="en-US" altLang="en-US" dirty="0" smtClean="0"/>
            <a:t>a common problem in robotics. An example of systematic bias is when you order your car and you believe that the front wheels are 100% aligned but they are actually aligned a little bit at an angle. For human drivers that isn't a big concern. When a driver notices this they just steer a little bit stronger.</a:t>
          </a:r>
          <a:endParaRPr lang="zh-CN" altLang="en-US" dirty="0"/>
        </a:p>
      </dgm:t>
    </dgm:pt>
    <dgm:pt modelId="{5CE8A935-133F-4775-9C87-C2A263EF41B8}" type="parTrans" cxnId="{1E16EB93-C3B8-44D4-8F60-0F1C9BE8F45D}">
      <dgm:prSet/>
      <dgm:spPr/>
      <dgm:t>
        <a:bodyPr/>
        <a:lstStyle/>
        <a:p>
          <a:endParaRPr lang="zh-CN" altLang="en-US"/>
        </a:p>
      </dgm:t>
    </dgm:pt>
    <dgm:pt modelId="{BEF21B46-6159-4AFF-9B26-C76A09AE3927}" type="sibTrans" cxnId="{1E16EB93-C3B8-44D4-8F60-0F1C9BE8F45D}">
      <dgm:prSet/>
      <dgm:spPr/>
      <dgm:t>
        <a:bodyPr/>
        <a:lstStyle/>
        <a:p>
          <a:endParaRPr lang="zh-CN" altLang="en-US"/>
        </a:p>
      </dgm:t>
    </dgm:pt>
    <dgm:pt modelId="{1BE0392F-DE48-4A5D-8FEF-7F6DF8944649}" type="pres">
      <dgm:prSet presAssocID="{EA51F93E-C11B-4352-B8BD-033E3621B7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D7044F9C-28E5-497B-9C86-7C72C31E7001}" type="pres">
      <dgm:prSet presAssocID="{5BB316C6-C484-4596-92A4-C3EC6869CEA0}" presName="thickLine" presStyleLbl="alignNode1" presStyleIdx="0" presStyleCnt="1"/>
      <dgm:spPr/>
    </dgm:pt>
    <dgm:pt modelId="{7F6BA25E-6F2D-4CF2-90DB-866F97929EDD}" type="pres">
      <dgm:prSet presAssocID="{5BB316C6-C484-4596-92A4-C3EC6869CEA0}" presName="horz1" presStyleCnt="0"/>
      <dgm:spPr/>
    </dgm:pt>
    <dgm:pt modelId="{30151895-B5F0-4D49-8912-555AC1C4E28E}" type="pres">
      <dgm:prSet presAssocID="{5BB316C6-C484-4596-92A4-C3EC6869CEA0}" presName="tx1" presStyleLbl="revTx" presStyleIdx="0" presStyleCnt="2"/>
      <dgm:spPr/>
      <dgm:t>
        <a:bodyPr/>
        <a:lstStyle/>
        <a:p>
          <a:endParaRPr lang="zh-CN" altLang="en-US"/>
        </a:p>
      </dgm:t>
    </dgm:pt>
    <dgm:pt modelId="{6F05141A-9C9C-4ADF-A974-7174F4FCEE12}" type="pres">
      <dgm:prSet presAssocID="{5BB316C6-C484-4596-92A4-C3EC6869CEA0}" presName="vert1" presStyleCnt="0"/>
      <dgm:spPr/>
    </dgm:pt>
    <dgm:pt modelId="{C406886A-75C2-45E4-8E8C-8E19BD027EC3}" type="pres">
      <dgm:prSet presAssocID="{F5A02C4A-6181-4B42-A8EB-C1A2D7944A21}" presName="vertSpace2a" presStyleCnt="0"/>
      <dgm:spPr/>
    </dgm:pt>
    <dgm:pt modelId="{7BA29F5E-4BBC-4EFB-9AD2-C2CD40D99E2A}" type="pres">
      <dgm:prSet presAssocID="{F5A02C4A-6181-4B42-A8EB-C1A2D7944A21}" presName="horz2" presStyleCnt="0"/>
      <dgm:spPr/>
    </dgm:pt>
    <dgm:pt modelId="{98DDDCFD-A60B-4CA7-8EE3-33903D5E7910}" type="pres">
      <dgm:prSet presAssocID="{F5A02C4A-6181-4B42-A8EB-C1A2D7944A21}" presName="horzSpace2" presStyleCnt="0"/>
      <dgm:spPr/>
    </dgm:pt>
    <dgm:pt modelId="{D6D43F66-4C8C-47AF-8502-7CC88C92B451}" type="pres">
      <dgm:prSet presAssocID="{F5A02C4A-6181-4B42-A8EB-C1A2D7944A21}" presName="tx2" presStyleLbl="revTx" presStyleIdx="1" presStyleCnt="2"/>
      <dgm:spPr/>
      <dgm:t>
        <a:bodyPr/>
        <a:lstStyle/>
        <a:p>
          <a:endParaRPr lang="zh-CN" altLang="en-US"/>
        </a:p>
      </dgm:t>
    </dgm:pt>
    <dgm:pt modelId="{6BEA647D-1CEC-49B2-92B2-A2D4D6715792}" type="pres">
      <dgm:prSet presAssocID="{F5A02C4A-6181-4B42-A8EB-C1A2D7944A21}" presName="vert2" presStyleCnt="0"/>
      <dgm:spPr/>
    </dgm:pt>
    <dgm:pt modelId="{3C5A1965-F21B-48C1-B709-30803854443F}" type="pres">
      <dgm:prSet presAssocID="{F5A02C4A-6181-4B42-A8EB-C1A2D7944A21}" presName="thinLine2b" presStyleLbl="callout" presStyleIdx="0" presStyleCnt="1"/>
      <dgm:spPr/>
    </dgm:pt>
    <dgm:pt modelId="{11B0CAE5-D477-4E29-B84F-9A164D8C834A}" type="pres">
      <dgm:prSet presAssocID="{F5A02C4A-6181-4B42-A8EB-C1A2D7944A21}" presName="vertSpace2b" presStyleCnt="0"/>
      <dgm:spPr/>
    </dgm:pt>
  </dgm:ptLst>
  <dgm:cxnLst>
    <dgm:cxn modelId="{EA9799D8-BF28-4498-8FC0-D3F96C73F50B}" type="presOf" srcId="{F5A02C4A-6181-4B42-A8EB-C1A2D7944A21}" destId="{D6D43F66-4C8C-47AF-8502-7CC88C92B451}" srcOrd="0" destOrd="0" presId="urn:microsoft.com/office/officeart/2008/layout/LinedList"/>
    <dgm:cxn modelId="{0EA245F1-D9E2-490B-BB8F-F0CFA0561759}" type="presOf" srcId="{5BB316C6-C484-4596-92A4-C3EC6869CEA0}" destId="{30151895-B5F0-4D49-8912-555AC1C4E28E}" srcOrd="0" destOrd="0" presId="urn:microsoft.com/office/officeart/2008/layout/LinedList"/>
    <dgm:cxn modelId="{30F82ED2-1C7C-44C7-BB70-E2C0001CAA22}" type="presOf" srcId="{EA51F93E-C11B-4352-B8BD-033E3621B789}" destId="{1BE0392F-DE48-4A5D-8FEF-7F6DF8944649}" srcOrd="0" destOrd="0" presId="urn:microsoft.com/office/officeart/2008/layout/LinedList"/>
    <dgm:cxn modelId="{11621DB8-4F2A-469A-89F4-4C9CE8873182}" srcId="{EA51F93E-C11B-4352-B8BD-033E3621B789}" destId="{5BB316C6-C484-4596-92A4-C3EC6869CEA0}" srcOrd="0" destOrd="0" parTransId="{ED6E6D0F-A5F9-43BA-9337-0293AC1A037D}" sibTransId="{1E3EECF7-C98F-4DC3-8940-C71B3DD40642}"/>
    <dgm:cxn modelId="{1E16EB93-C3B8-44D4-8F60-0F1C9BE8F45D}" srcId="{5BB316C6-C484-4596-92A4-C3EC6869CEA0}" destId="{F5A02C4A-6181-4B42-A8EB-C1A2D7944A21}" srcOrd="0" destOrd="0" parTransId="{5CE8A935-133F-4775-9C87-C2A263EF41B8}" sibTransId="{BEF21B46-6159-4AFF-9B26-C76A09AE3927}"/>
    <dgm:cxn modelId="{A68598E4-D23A-49C9-98EE-3B0913BE56C1}" type="presParOf" srcId="{1BE0392F-DE48-4A5D-8FEF-7F6DF8944649}" destId="{D7044F9C-28E5-497B-9C86-7C72C31E7001}" srcOrd="0" destOrd="0" presId="urn:microsoft.com/office/officeart/2008/layout/LinedList"/>
    <dgm:cxn modelId="{394A0F5D-8223-4A0E-86F3-80C9AA460584}" type="presParOf" srcId="{1BE0392F-DE48-4A5D-8FEF-7F6DF8944649}" destId="{7F6BA25E-6F2D-4CF2-90DB-866F97929EDD}" srcOrd="1" destOrd="0" presId="urn:microsoft.com/office/officeart/2008/layout/LinedList"/>
    <dgm:cxn modelId="{187742BC-1C44-4F5B-A3C2-984618DBA79F}" type="presParOf" srcId="{7F6BA25E-6F2D-4CF2-90DB-866F97929EDD}" destId="{30151895-B5F0-4D49-8912-555AC1C4E28E}" srcOrd="0" destOrd="0" presId="urn:microsoft.com/office/officeart/2008/layout/LinedList"/>
    <dgm:cxn modelId="{0569E3EC-FAC4-449C-BE22-02EA7A0A382F}" type="presParOf" srcId="{7F6BA25E-6F2D-4CF2-90DB-866F97929EDD}" destId="{6F05141A-9C9C-4ADF-A974-7174F4FCEE12}" srcOrd="1" destOrd="0" presId="urn:microsoft.com/office/officeart/2008/layout/LinedList"/>
    <dgm:cxn modelId="{87E9941A-132F-4F36-AD5C-672E3149E421}" type="presParOf" srcId="{6F05141A-9C9C-4ADF-A974-7174F4FCEE12}" destId="{C406886A-75C2-45E4-8E8C-8E19BD027EC3}" srcOrd="0" destOrd="0" presId="urn:microsoft.com/office/officeart/2008/layout/LinedList"/>
    <dgm:cxn modelId="{2CB0FE9B-2AB6-4631-8220-A03A2DCD250A}" type="presParOf" srcId="{6F05141A-9C9C-4ADF-A974-7174F4FCEE12}" destId="{7BA29F5E-4BBC-4EFB-9AD2-C2CD40D99E2A}" srcOrd="1" destOrd="0" presId="urn:microsoft.com/office/officeart/2008/layout/LinedList"/>
    <dgm:cxn modelId="{E8106A4F-56DD-4B0D-848B-2F5614EB43AE}" type="presParOf" srcId="{7BA29F5E-4BBC-4EFB-9AD2-C2CD40D99E2A}" destId="{98DDDCFD-A60B-4CA7-8EE3-33903D5E7910}" srcOrd="0" destOrd="0" presId="urn:microsoft.com/office/officeart/2008/layout/LinedList"/>
    <dgm:cxn modelId="{3DE600EC-0F39-4DA8-8E50-9AB01079D4C4}" type="presParOf" srcId="{7BA29F5E-4BBC-4EFB-9AD2-C2CD40D99E2A}" destId="{D6D43F66-4C8C-47AF-8502-7CC88C92B451}" srcOrd="1" destOrd="0" presId="urn:microsoft.com/office/officeart/2008/layout/LinedList"/>
    <dgm:cxn modelId="{6D314625-E483-4AC6-B149-92C258164B8A}" type="presParOf" srcId="{7BA29F5E-4BBC-4EFB-9AD2-C2CD40D99E2A}" destId="{6BEA647D-1CEC-49B2-92B2-A2D4D6715792}" srcOrd="2" destOrd="0" presId="urn:microsoft.com/office/officeart/2008/layout/LinedList"/>
    <dgm:cxn modelId="{6CA76ACA-A9FB-449D-9422-709E34CA7E5D}" type="presParOf" srcId="{6F05141A-9C9C-4ADF-A974-7174F4FCEE12}" destId="{3C5A1965-F21B-48C1-B709-30803854443F}" srcOrd="2" destOrd="0" presId="urn:microsoft.com/office/officeart/2008/layout/LinedList"/>
    <dgm:cxn modelId="{39C0DC05-8AEA-4CD2-9224-8D98E83A10C0}" type="presParOf" srcId="{6F05141A-9C9C-4ADF-A974-7174F4FCEE12}" destId="{11B0CAE5-D477-4E29-B84F-9A164D8C834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31523-55E5-475A-8106-0CFB980578FE}" type="datetimeFigureOut">
              <a:rPr lang="zh-CN" altLang="en-US" smtClean="0"/>
              <a:t>2014/3/19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F157-2AD7-42C6-BB98-0F1560C7D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4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3/19/2014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1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5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3/19/2014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34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88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881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06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179512" y="6597352"/>
            <a:ext cx="4908663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207953" y="6443463"/>
            <a:ext cx="382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Tunga" pitchFamily="34" charset="0"/>
              </a:rPr>
              <a:t>Machine Perception and Interaction Group (MPIG)</a:t>
            </a:r>
            <a:endParaRPr lang="zh-CN" altLang="en-US" sz="14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Tung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52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1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\Teach\Mobile Robot\735_6124887159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-30727"/>
            <a:ext cx="9144001" cy="68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6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5688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41080" indent="-241080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41" indent="-20090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02" indent="-160721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044" indent="-16072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484" indent="-160721" algn="ctr" rtl="0" eaLnBrk="1" fontAlgn="base" hangingPunct="1">
        <a:spcBef>
          <a:spcPct val="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34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wmv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10" Type="http://schemas.openxmlformats.org/officeDocument/2006/relationships/image" Target="../media/image11.png"/><Relationship Id="rId4" Type="http://schemas.openxmlformats.org/officeDocument/2006/relationships/video" Target="../media/media2.wmv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wm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5.wmv"/><Relationship Id="rId7" Type="http://schemas.openxmlformats.org/officeDocument/2006/relationships/image" Target="../media/image15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6.wmv"/><Relationship Id="rId7" Type="http://schemas.openxmlformats.org/officeDocument/2006/relationships/image" Target="../media/image18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wm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zuolei/robotcourse" TargetMode="External"/><Relationship Id="rId7" Type="http://schemas.openxmlformats.org/officeDocument/2006/relationships/hyperlink" Target="https://code.google.com/p/tortoisegi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en.wikipedia.org/wiki/Git_(software)" TargetMode="External"/><Relationship Id="rId5" Type="http://schemas.openxmlformats.org/officeDocument/2006/relationships/hyperlink" Target="https://github.com/sunzuolei/robotcourse.git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1340" y="1052736"/>
            <a:ext cx="9144000" cy="1470025"/>
          </a:xfrm>
        </p:spPr>
        <p:txBody>
          <a:bodyPr/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The Fundamental of </a:t>
            </a:r>
            <a:b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Mobile Robot</a:t>
            </a:r>
            <a:endParaRPr lang="zh-CN" altLang="en-US" sz="5400" b="1" dirty="0">
              <a:solidFill>
                <a:srgbClr val="FF0000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0" y="3284984"/>
            <a:ext cx="9144000" cy="1752600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Machine Perception and Interaction Group (MPIG</a:t>
            </a:r>
            <a:r>
              <a:rPr lang="en-US" altLang="zh-CN" sz="2400" b="1" dirty="0" smtClean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9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control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9618" t="31623" r="8482" b="34507"/>
          <a:stretch/>
        </p:blipFill>
        <p:spPr>
          <a:xfrm>
            <a:off x="51640" y="30057"/>
            <a:ext cx="8986594" cy="2160240"/>
          </a:xfrm>
          <a:prstGeom prst="rect">
            <a:avLst/>
          </a:prstGeom>
        </p:spPr>
      </p:pic>
      <p:pic>
        <p:nvPicPr>
          <p:cNvPr id="7" name="pcontroller0.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9965" t="31725" r="8135" b="34405"/>
          <a:stretch/>
        </p:blipFill>
        <p:spPr>
          <a:xfrm>
            <a:off x="68547" y="2202292"/>
            <a:ext cx="8969687" cy="2156176"/>
          </a:xfrm>
          <a:prstGeom prst="rect">
            <a:avLst/>
          </a:prstGeom>
        </p:spPr>
      </p:pic>
      <p:pic>
        <p:nvPicPr>
          <p:cNvPr id="8" name="pcontroller0.1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9619" t="31623" r="8482" b="34507"/>
          <a:stretch/>
        </p:blipFill>
        <p:spPr>
          <a:xfrm>
            <a:off x="25473" y="4358468"/>
            <a:ext cx="9036496" cy="21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9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484784"/>
            <a:ext cx="7704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car </a:t>
            </a:r>
            <a:r>
              <a:rPr lang="en-US" altLang="zh-CN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oscillates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reference trajectory</a:t>
            </a:r>
            <a:endParaRPr lang="zh-CN" alt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1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" y="1700808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 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(</a:t>
            </a:r>
            <a:r>
              <a:rPr lang="en-US" altLang="zh-CN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erivative</a:t>
            </a:r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  <a:endParaRPr lang="en-US" altLang="zh-CN" sz="66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3401134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5272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degtorad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(30);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%%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================= PD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err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 = -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 + </a:t>
            </a:r>
            <a:r>
              <a:rPr lang="en-US" altLang="zh-CN" sz="1600" b="1" i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==============================================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49711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control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618" t="31623" r="8482" b="34507"/>
          <a:stretch/>
        </p:blipFill>
        <p:spPr>
          <a:xfrm>
            <a:off x="0" y="908720"/>
            <a:ext cx="8986594" cy="2160240"/>
          </a:xfrm>
          <a:prstGeom prst="rect">
            <a:avLst/>
          </a:prstGeom>
        </p:spPr>
      </p:pic>
      <p:pic>
        <p:nvPicPr>
          <p:cNvPr id="5" name="pdcontrollertaup=0.07taud=0.5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592" t="31161" r="8509" b="33614"/>
          <a:stretch/>
        </p:blipFill>
        <p:spPr>
          <a:xfrm>
            <a:off x="17140" y="3861048"/>
            <a:ext cx="8952314" cy="2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1960" r="7353" b="3922"/>
          <a:stretch/>
        </p:blipFill>
        <p:spPr>
          <a:xfrm>
            <a:off x="179512" y="116632"/>
            <a:ext cx="5319440" cy="432768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95" r="7693" b="3847"/>
          <a:stretch/>
        </p:blipFill>
        <p:spPr>
          <a:xfrm>
            <a:off x="4371631" y="2924944"/>
            <a:ext cx="4592857" cy="38413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586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649168110"/>
              </p:ext>
            </p:extLst>
          </p:nvPr>
        </p:nvGraphicFramePr>
        <p:xfrm>
          <a:off x="683568" y="1196752"/>
          <a:ext cx="7776864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0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dcontrollertaup=0.07taud=0.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592" t="31161" r="8509" b="33614"/>
          <a:stretch/>
        </p:blipFill>
        <p:spPr>
          <a:xfrm>
            <a:off x="17140" y="3861048"/>
            <a:ext cx="8952314" cy="2238078"/>
          </a:xfrm>
          <a:prstGeom prst="rect">
            <a:avLst/>
          </a:prstGeom>
        </p:spPr>
      </p:pic>
      <p:pic>
        <p:nvPicPr>
          <p:cNvPr id="2" name="p=0.07+d=0.50+drift=30.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618" t="31623" r="8482" b="34507"/>
          <a:stretch/>
        </p:blipFill>
        <p:spPr>
          <a:xfrm>
            <a:off x="107624" y="1196752"/>
            <a:ext cx="8861950" cy="21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864" r="7246" b="3382"/>
          <a:stretch/>
        </p:blipFill>
        <p:spPr>
          <a:xfrm>
            <a:off x="107504" y="2780928"/>
            <a:ext cx="4868042" cy="39604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95" r="7693" b="3847"/>
          <a:stretch/>
        </p:blipFill>
        <p:spPr>
          <a:xfrm>
            <a:off x="4283968" y="260648"/>
            <a:ext cx="4592857" cy="38413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520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1412776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I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Integral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 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Derivative</a:t>
            </a:r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  <a:endParaRPr lang="en-US" altLang="zh-CN" sz="66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495385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68" y="1484784"/>
            <a:ext cx="908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Send an email with specified subject ‘</a:t>
            </a:r>
            <a:r>
              <a:rPr lang="en-US" altLang="zh-CN" sz="4000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Robot stuff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’ to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4294967295"/>
          </p:nvPr>
        </p:nvSpPr>
        <p:spPr>
          <a:xfrm>
            <a:off x="0" y="2997200"/>
            <a:ext cx="9144000" cy="584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0770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An automatic reply will come.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you need would be included!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5272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degtorad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(30);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%%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================= PD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err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 = -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 + </a:t>
            </a:r>
            <a:r>
              <a:rPr lang="en-US" altLang="zh-CN" sz="1600" b="1" i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==============================================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P73</a:t>
            </a:r>
            <a:endParaRPr lang="zh-CN" altLang="en-US" sz="4400" b="1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6" y="4221088"/>
            <a:ext cx="7329488" cy="130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59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0.07+d=0.50+drift=30.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618" t="31623" r="8482" b="34507"/>
          <a:stretch/>
        </p:blipFill>
        <p:spPr>
          <a:xfrm>
            <a:off x="107624" y="1196752"/>
            <a:ext cx="8861950" cy="2130276"/>
          </a:xfrm>
          <a:prstGeom prst="rect">
            <a:avLst/>
          </a:prstGeom>
        </p:spPr>
      </p:pic>
      <p:pic>
        <p:nvPicPr>
          <p:cNvPr id="3" name="p=0.07+i=0.00050+d=0.50+drift=30.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618" t="34333" r="7695" b="35861"/>
          <a:stretch/>
        </p:blipFill>
        <p:spPr>
          <a:xfrm>
            <a:off x="107624" y="3861048"/>
            <a:ext cx="9007427" cy="18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864" r="7246" b="3382"/>
          <a:stretch/>
        </p:blipFill>
        <p:spPr>
          <a:xfrm>
            <a:off x="107504" y="2708920"/>
            <a:ext cx="4868042" cy="39604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3605" r="7766" b="4513"/>
          <a:stretch/>
        </p:blipFill>
        <p:spPr>
          <a:xfrm>
            <a:off x="4211960" y="116632"/>
            <a:ext cx="4680520" cy="37659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525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547664" y="2132856"/>
            <a:ext cx="622818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Determine the PID gains</a:t>
            </a:r>
          </a:p>
        </p:txBody>
      </p:sp>
    </p:spTree>
    <p:extLst>
      <p:ext uri="{BB962C8B-B14F-4D97-AF65-F5344CB8AC3E}">
        <p14:creationId xmlns:p14="http://schemas.microsoft.com/office/powerpoint/2010/main" val="2649143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\Teach\Mobile Robot\Slides\em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44824"/>
            <a:ext cx="3877022" cy="38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6"/>
          <p:cNvSpPr txBox="1">
            <a:spLocks/>
          </p:cNvSpPr>
          <p:nvPr/>
        </p:nvSpPr>
        <p:spPr>
          <a:xfrm>
            <a:off x="0" y="764704"/>
            <a:ext cx="9144000" cy="584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03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6040576" cy="60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132855"/>
            <a:ext cx="3716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>
              <a:hlinkClick r:id="rId3"/>
            </a:endParaRPr>
          </a:p>
          <a:p>
            <a:r>
              <a:rPr lang="en-US" altLang="zh-CN" sz="1600" dirty="0" smtClean="0">
                <a:hlinkClick r:id="rId3"/>
              </a:rPr>
              <a:t>https</a:t>
            </a:r>
            <a:r>
              <a:rPr lang="en-US" altLang="zh-CN" sz="1600" dirty="0">
                <a:hlinkClick r:id="rId3"/>
              </a:rPr>
              <a:t>://</a:t>
            </a:r>
            <a:r>
              <a:rPr lang="en-US" altLang="zh-CN" sz="1600" dirty="0" smtClean="0">
                <a:hlinkClick r:id="rId3"/>
              </a:rPr>
              <a:t>github.com/sunzuolei/robotcourse</a:t>
            </a:r>
            <a:endParaRPr lang="en-US" altLang="zh-CN" sz="1600" dirty="0" smtClean="0"/>
          </a:p>
        </p:txBody>
      </p:sp>
      <p:pic>
        <p:nvPicPr>
          <p:cNvPr id="47106" name="Picture 2" descr="C:\Users\samuel\Downloads\Githu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60" y="5448448"/>
            <a:ext cx="963898" cy="43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40466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the codes accompanying this course are open-sourced at </a:t>
            </a:r>
            <a:r>
              <a:rPr lang="en-US" altLang="zh-CN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Github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.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40" y="19020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project homepage: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551" y="3240851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github.com/sunzuolei/robotcourse.git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640" y="277918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git repository: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872" y="396892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 more about git: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4436798"/>
            <a:ext cx="421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6"/>
              </a:rPr>
              <a:t>http://en.wikipedia.org/wiki/Git_(software)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31216" y="5821257"/>
            <a:ext cx="3451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7"/>
              </a:rPr>
              <a:t>https://code.google.com/p/tortoisegit/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1216" y="4987616"/>
            <a:ext cx="39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best GUI-based git client on Windows: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: Map of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0"/>
            <a:ext cx="10158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5"/>
          <p:cNvSpPr txBox="1">
            <a:spLocks/>
          </p:cNvSpPr>
          <p:nvPr/>
        </p:nvSpPr>
        <p:spPr>
          <a:xfrm>
            <a:off x="3059832" y="4293096"/>
            <a:ext cx="51125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35698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95536" y="476672"/>
            <a:ext cx="8496944" cy="2592288"/>
          </a:xfrm>
          <a:prstGeom prst="roundRect">
            <a:avLst>
              <a:gd name="adj" fmla="val 3407"/>
            </a:avLst>
          </a:prstGeom>
          <a:ln w="571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364" flipH="1">
            <a:off x="1730639" y="3401847"/>
            <a:ext cx="1189359" cy="114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31640" y="5877272"/>
            <a:ext cx="655272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1600" y="620688"/>
            <a:ext cx="756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Steerable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axle and two non-steerable </a:t>
            </a: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 wheels.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car to drive along the black </a:t>
            </a: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forward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velocity, but you have the ability to set the steering angle of the car</a:t>
            </a:r>
            <a:endParaRPr lang="zh-CN" altLang="en-US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5816" y="4221088"/>
            <a:ext cx="57606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75856" y="4221088"/>
            <a:ext cx="0" cy="576064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75856" y="5373216"/>
            <a:ext cx="1" cy="504056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67744" y="4907960"/>
            <a:ext cx="2291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Cross-track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(CTE)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95536" y="476672"/>
            <a:ext cx="8496944" cy="2592288"/>
          </a:xfrm>
          <a:prstGeom prst="roundRect">
            <a:avLst>
              <a:gd name="adj" fmla="val 3407"/>
            </a:avLst>
          </a:prstGeom>
          <a:ln w="571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364" flipH="1">
            <a:off x="1730639" y="3401847"/>
            <a:ext cx="1189359" cy="114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31640" y="5877272"/>
            <a:ext cx="655272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75799" y="724047"/>
            <a:ext cx="6120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would 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control the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steering so the 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follows the reference trajectory?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5816" y="4221088"/>
            <a:ext cx="57606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75856" y="4221088"/>
            <a:ext cx="0" cy="576064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75856" y="5373216"/>
            <a:ext cx="1" cy="504056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67744" y="4907960"/>
            <a:ext cx="2291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Cross-track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(CTE)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" y="949202"/>
            <a:ext cx="1520252" cy="152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-6237" y="2420888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3188933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95536" y="357301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612844"/>
            <a:ext cx="7848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================= P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err    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steer   = -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* err;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steer,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==============================================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robBody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compound(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pos,rob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path(:,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steers(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1) = steer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P71</a:t>
            </a:r>
            <a:endParaRPr lang="zh-CN" altLang="en-US" sz="4400" b="1" dirty="0"/>
          </a:p>
        </p:txBody>
      </p:sp>
      <p:sp>
        <p:nvSpPr>
          <p:cNvPr id="2" name="矩形 1"/>
          <p:cNvSpPr/>
          <p:nvPr/>
        </p:nvSpPr>
        <p:spPr>
          <a:xfrm>
            <a:off x="467544" y="4077072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 </a:t>
            </a:r>
          </a:p>
          <a:p>
            <a:r>
              <a:rPr lang="en-US" altLang="zh-CN" b="1" dirty="0">
                <a:solidFill>
                  <a:srgbClr val="228B22"/>
                </a:solidFill>
                <a:latin typeface="Courier New" panose="02070309020205020404" pitchFamily="49" charset="0"/>
              </a:rPr>
              <a:t>% The function </a:t>
            </a:r>
            <a:r>
              <a:rPr lang="en-US" altLang="zh-CN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piTopi</a:t>
            </a:r>
            <a:r>
              <a:rPr lang="en-US" altLang="zh-CN" b="1" dirty="0">
                <a:solidFill>
                  <a:srgbClr val="228B22"/>
                </a:solidFill>
                <a:latin typeface="Courier New" panose="02070309020205020404" pitchFamily="49" charset="0"/>
              </a:rPr>
              <a:t> is required.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(1)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(1)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(steer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 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(2)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(2)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sin(steer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sin(steer) / wheelbase;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piTopi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  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581057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u=-\tau_p e - \tau_d \frac{d e}{d t} - \tau_i \sum e&#10;\]&#10;\end{document}"/>
  <p:tag name="IGUANATEXSIZE" val="5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9BD13E-7E10-4527-A636-70C1F66D1295}">
  <we:reference id="wa104051163" version="1.2.0.0" store="en-us" storeType="OMEX"/>
  <we:alternateReferences>
    <we:reference id="WA104051163" version="1.2.0.0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26890</TotalTime>
  <Words>531</Words>
  <Application>Microsoft Office PowerPoint</Application>
  <PresentationFormat>全屏显示(4:3)</PresentationFormat>
  <Paragraphs>78</Paragraphs>
  <Slides>23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Gill Sans</vt:lpstr>
      <vt:lpstr>Heiti SC Light</vt:lpstr>
      <vt:lpstr>宋体</vt:lpstr>
      <vt:lpstr>Arial</vt:lpstr>
      <vt:lpstr>Browallia New</vt:lpstr>
      <vt:lpstr>Calibri</vt:lpstr>
      <vt:lpstr>Candara</vt:lpstr>
      <vt:lpstr>Comic Sans MS</vt:lpstr>
      <vt:lpstr>Corbel</vt:lpstr>
      <vt:lpstr>Courier New</vt:lpstr>
      <vt:lpstr>Tunga</vt:lpstr>
      <vt:lpstr>Wingdings</vt:lpstr>
      <vt:lpstr>1_Office 主题</vt:lpstr>
      <vt:lpstr>2_Office 主题</vt:lpstr>
      <vt:lpstr>3_Office 主题</vt:lpstr>
      <vt:lpstr>4_Office 主题</vt:lpstr>
      <vt:lpstr>5_Office 主题</vt:lpstr>
      <vt:lpstr>照片 - 垂直倒影</vt:lpstr>
      <vt:lpstr>6_Office 主题</vt:lpstr>
      <vt:lpstr>7_Office 主题</vt:lpstr>
      <vt:lpstr>The Fundamental of  Mobile Robot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Samuel</cp:lastModifiedBy>
  <cp:revision>1745</cp:revision>
  <dcterms:created xsi:type="dcterms:W3CDTF">2013-03-12T03:45:40Z</dcterms:created>
  <dcterms:modified xsi:type="dcterms:W3CDTF">2014-03-19T10:20:38Z</dcterms:modified>
</cp:coreProperties>
</file>